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79" r:id="rId4"/>
    <p:sldId id="257" r:id="rId5"/>
    <p:sldId id="259" r:id="rId6"/>
    <p:sldId id="280" r:id="rId7"/>
    <p:sldId id="283" r:id="rId8"/>
    <p:sldId id="281" r:id="rId9"/>
    <p:sldId id="282" r:id="rId10"/>
    <p:sldId id="284" r:id="rId11"/>
    <p:sldId id="270" r:id="rId12"/>
  </p:sldIdLst>
  <p:sldSz cx="18288000" cy="10287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Arimo Bold" panose="020B0600000101010101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 Bold" panose="020B0600000101010101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700"/>
    <a:srgbClr val="EEE7CA"/>
    <a:srgbClr val="C19A08"/>
    <a:srgbClr val="FFEB00"/>
    <a:srgbClr val="E2D044"/>
    <a:srgbClr val="E9E496"/>
    <a:srgbClr val="FFF7D7"/>
    <a:srgbClr val="FFEC4F"/>
    <a:srgbClr val="FFD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9CF34-F3A1-4FB9-88C9-87ACFC031D9C}" v="2" dt="2023-05-30T04:14:58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 autoAdjust="0"/>
    <p:restoredTop sz="94580" autoAdjust="0"/>
  </p:normalViewPr>
  <p:slideViewPr>
    <p:cSldViewPr>
      <p:cViewPr varScale="1">
        <p:scale>
          <a:sx n="56" d="100"/>
          <a:sy n="56" d="100"/>
        </p:scale>
        <p:origin x="60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 두현" userId="92ae3bf3aa5b5c32" providerId="LiveId" clId="{9089CF34-F3A1-4FB9-88C9-87ACFC031D9C}"/>
    <pc:docChg chg="undo custSel modSld sldOrd">
      <pc:chgData name="백 두현" userId="92ae3bf3aa5b5c32" providerId="LiveId" clId="{9089CF34-F3A1-4FB9-88C9-87ACFC031D9C}" dt="2023-05-30T04:15:13.758" v="65" actId="1076"/>
      <pc:docMkLst>
        <pc:docMk/>
      </pc:docMkLst>
      <pc:sldChg chg="addSp delSp modSp mod ord">
        <pc:chgData name="백 두현" userId="92ae3bf3aa5b5c32" providerId="LiveId" clId="{9089CF34-F3A1-4FB9-88C9-87ACFC031D9C}" dt="2023-05-30T04:15:13.758" v="65" actId="1076"/>
        <pc:sldMkLst>
          <pc:docMk/>
          <pc:sldMk cId="0" sldId="259"/>
        </pc:sldMkLst>
        <pc:spChg chg="add del mod">
          <ac:chgData name="백 두현" userId="92ae3bf3aa5b5c32" providerId="LiveId" clId="{9089CF34-F3A1-4FB9-88C9-87ACFC031D9C}" dt="2023-05-30T04:14:54.096" v="58" actId="21"/>
          <ac:spMkLst>
            <pc:docMk/>
            <pc:sldMk cId="0" sldId="259"/>
            <ac:spMk id="7" creationId="{EF479036-AE7F-8C8E-D468-C8F901FD7DD8}"/>
          </ac:spMkLst>
        </pc:spChg>
        <pc:spChg chg="add mod">
          <ac:chgData name="백 두현" userId="92ae3bf3aa5b5c32" providerId="LiveId" clId="{9089CF34-F3A1-4FB9-88C9-87ACFC031D9C}" dt="2023-05-30T04:15:13.758" v="65" actId="1076"/>
          <ac:spMkLst>
            <pc:docMk/>
            <pc:sldMk cId="0" sldId="259"/>
            <ac:spMk id="8" creationId="{79C81971-B9BA-E3B4-2EA0-12A13D8343EE}"/>
          </ac:spMkLst>
        </pc:spChg>
        <pc:spChg chg="mod">
          <ac:chgData name="백 두현" userId="92ae3bf3aa5b5c32" providerId="LiveId" clId="{9089CF34-F3A1-4FB9-88C9-87ACFC031D9C}" dt="2023-05-30T04:04:19.013" v="19" actId="20577"/>
          <ac:spMkLst>
            <pc:docMk/>
            <pc:sldMk cId="0" sldId="259"/>
            <ac:spMk id="66" creationId="{CA8E0E03-F6B5-044C-9DB1-E3864D28900E}"/>
          </ac:spMkLst>
        </pc:spChg>
        <pc:grpChg chg="mod">
          <ac:chgData name="백 두현" userId="92ae3bf3aa5b5c32" providerId="LiveId" clId="{9089CF34-F3A1-4FB9-88C9-87ACFC031D9C}" dt="2023-05-30T04:15:00.634" v="61" actId="1076"/>
          <ac:grpSpMkLst>
            <pc:docMk/>
            <pc:sldMk cId="0" sldId="259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638821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443776"/>
            <a:ext cx="13546084" cy="197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17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36908" y="2488257"/>
            <a:ext cx="9235063" cy="140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en-US" sz="12000" b="1" dirty="0">
                <a:solidFill>
                  <a:srgbClr val="F9C041"/>
                </a:solidFill>
                <a:latin typeface="+mj-lt"/>
              </a:rPr>
              <a:t>CREATIVE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14D25-F343-844F-8A25-9BDDAC1A585B}"/>
              </a:ext>
            </a:extLst>
          </p:cNvPr>
          <p:cNvSpPr txBox="1"/>
          <p:nvPr/>
        </p:nvSpPr>
        <p:spPr>
          <a:xfrm>
            <a:off x="7467600" y="663257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/>
              <a:t>노서형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김태원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백두현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최민락</a:t>
            </a:r>
            <a:endParaRPr kumimoji="1"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C675B-A359-6547-B9FC-718504C5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00100"/>
            <a:ext cx="9563100" cy="5157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47E2B-27F7-0145-B962-CA9B6F916141}"/>
              </a:ext>
            </a:extLst>
          </p:cNvPr>
          <p:cNvSpPr txBox="1"/>
          <p:nvPr/>
        </p:nvSpPr>
        <p:spPr>
          <a:xfrm>
            <a:off x="12649200" y="2501750"/>
            <a:ext cx="4056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회귀분석의 회귀 기울기</a:t>
            </a:r>
            <a:r>
              <a:rPr lang="en-US" altLang="ko-KR" dirty="0"/>
              <a:t>(</a:t>
            </a:r>
            <a:r>
              <a:rPr lang="ko-KR" altLang="en-US" dirty="0"/>
              <a:t>회귀계수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R^2</a:t>
            </a:r>
            <a:r>
              <a:rPr lang="ko-KR" altLang="en-US" dirty="0"/>
              <a:t>값을 사용􏰀여</a:t>
            </a:r>
            <a:r>
              <a:rPr lang="en-US" altLang="ko-KR" dirty="0"/>
              <a:t>, </a:t>
            </a:r>
            <a:r>
              <a:rPr lang="ko-KR" altLang="en-US" dirty="0"/>
              <a:t>여􏰁 모델들이 주 식과 채권 수익률의 변동을 잘 설명하는지를 점검한다</a:t>
            </a:r>
            <a:r>
              <a:rPr lang="en-US" altLang="ko-KR" dirty="0"/>
              <a:t>. Table </a:t>
            </a:r>
            <a:r>
              <a:rPr lang="ko-KR" altLang="en-US" dirty="0"/>
              <a:t>은 각기 설정된 모델들의 결과를 담고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83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72390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93" y="3414384"/>
            <a:ext cx="11607015" cy="2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4573" y="6002088"/>
            <a:ext cx="1175885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노서형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김태원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백두현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최민락</a:t>
            </a:r>
            <a:endParaRPr lang="en-US" sz="2100" dirty="0">
              <a:solidFill>
                <a:srgbClr val="130E0C"/>
              </a:solidFill>
              <a:latin typeface="Montserrat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2391410" cy="12595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1410" cy="12595168"/>
            </a:xfrm>
            <a:custGeom>
              <a:avLst/>
              <a:gdLst/>
              <a:ahLst/>
              <a:cxnLst/>
              <a:rect l="l" t="t" r="r" b="b"/>
              <a:pathLst>
                <a:path w="22391410" h="12595168">
                  <a:moveTo>
                    <a:pt x="0" y="0"/>
                  </a:moveTo>
                  <a:lnTo>
                    <a:pt x="0" y="12595168"/>
                  </a:lnTo>
                  <a:lnTo>
                    <a:pt x="22391410" y="12595168"/>
                  </a:lnTo>
                  <a:lnTo>
                    <a:pt x="22391410" y="0"/>
                  </a:lnTo>
                  <a:lnTo>
                    <a:pt x="0" y="0"/>
                  </a:lnTo>
                  <a:close/>
                  <a:moveTo>
                    <a:pt x="22330449" y="12534208"/>
                  </a:moveTo>
                  <a:lnTo>
                    <a:pt x="59690" y="12534208"/>
                  </a:lnTo>
                  <a:lnTo>
                    <a:pt x="59690" y="59690"/>
                  </a:lnTo>
                  <a:lnTo>
                    <a:pt x="22330449" y="59690"/>
                  </a:lnTo>
                  <a:lnTo>
                    <a:pt x="22330449" y="12534208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23474" y="9258300"/>
            <a:ext cx="13697978" cy="0"/>
          </a:xfrm>
          <a:prstGeom prst="line">
            <a:avLst/>
          </a:prstGeom>
          <a:ln w="19050" cap="flat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72439" y="9078912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01 of 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474" y="1181100"/>
            <a:ext cx="11142167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8500" b="1" dirty="0">
                <a:solidFill>
                  <a:srgbClr val="000000"/>
                </a:solidFill>
              </a:rPr>
              <a:t>LIST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3474" y="4899562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타임테이블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23474" y="3314700"/>
            <a:ext cx="294342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4878" y="4867793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Montserrat Bold"/>
              </a:rPr>
              <a:t>워크플로우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3474" y="6174432"/>
            <a:ext cx="2680860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4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8346" y="3333627"/>
            <a:ext cx="247425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0200" y="3314700"/>
            <a:ext cx="2721682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3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62800" y="6174432"/>
            <a:ext cx="2363335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5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30200" y="6155505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>
                <a:solidFill>
                  <a:srgbClr val="F9C041"/>
                </a:solidFill>
              </a:rPr>
              <a:t>06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DD1733C-C3F7-374D-81F9-626F18ED441E}"/>
              </a:ext>
            </a:extLst>
          </p:cNvPr>
          <p:cNvSpPr txBox="1"/>
          <p:nvPr/>
        </p:nvSpPr>
        <p:spPr>
          <a:xfrm>
            <a:off x="7190874" y="4861252"/>
            <a:ext cx="3781926" cy="45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</a:rPr>
              <a:t>주제 선정이유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05/26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05/28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06/01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06/02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198596D3-C283-9A4E-8F67-AE97937DADFD}"/>
              </a:ext>
            </a:extLst>
          </p:cNvPr>
          <p:cNvSpPr/>
          <p:nvPr/>
        </p:nvSpPr>
        <p:spPr>
          <a:xfrm>
            <a:off x="0" y="7728908"/>
            <a:ext cx="2650820" cy="6300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갈매기형 수장[C] 47">
            <a:extLst>
              <a:ext uri="{FF2B5EF4-FFF2-40B4-BE49-F238E27FC236}">
                <a16:creationId xmlns:a16="http://schemas.microsoft.com/office/drawing/2014/main" id="{8D4751D2-7DA0-824B-A2CF-DBF9DCF59065}"/>
              </a:ext>
            </a:extLst>
          </p:cNvPr>
          <p:cNvSpPr/>
          <p:nvPr/>
        </p:nvSpPr>
        <p:spPr>
          <a:xfrm>
            <a:off x="2199871" y="6678391"/>
            <a:ext cx="4886729" cy="6300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4" name="갈매기형 수장[C] 53">
            <a:extLst>
              <a:ext uri="{FF2B5EF4-FFF2-40B4-BE49-F238E27FC236}">
                <a16:creationId xmlns:a16="http://schemas.microsoft.com/office/drawing/2014/main" id="{7E7D96AB-65FE-D74F-9D33-EDF05C0E7BBD}"/>
              </a:ext>
            </a:extLst>
          </p:cNvPr>
          <p:cNvSpPr/>
          <p:nvPr/>
        </p:nvSpPr>
        <p:spPr>
          <a:xfrm>
            <a:off x="6019800" y="5770076"/>
            <a:ext cx="4190999" cy="6300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F196B7E3-3282-9847-958A-26911D78DE17}"/>
              </a:ext>
            </a:extLst>
          </p:cNvPr>
          <p:cNvSpPr/>
          <p:nvPr/>
        </p:nvSpPr>
        <p:spPr>
          <a:xfrm>
            <a:off x="9017507" y="4718359"/>
            <a:ext cx="4850893" cy="6300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39E0CEC-FF27-5149-8B6C-077EC9965775}"/>
              </a:ext>
            </a:extLst>
          </p:cNvPr>
          <p:cNvSpPr/>
          <p:nvPr/>
        </p:nvSpPr>
        <p:spPr>
          <a:xfrm>
            <a:off x="12638318" y="3775321"/>
            <a:ext cx="3227741" cy="6300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갈매기형 수장[C] 56">
            <a:extLst>
              <a:ext uri="{FF2B5EF4-FFF2-40B4-BE49-F238E27FC236}">
                <a16:creationId xmlns:a16="http://schemas.microsoft.com/office/drawing/2014/main" id="{C54E2CF0-2EFE-EA4B-AD34-3C50F65470AD}"/>
              </a:ext>
            </a:extLst>
          </p:cNvPr>
          <p:cNvSpPr/>
          <p:nvPr/>
        </p:nvSpPr>
        <p:spPr>
          <a:xfrm>
            <a:off x="15866059" y="2833618"/>
            <a:ext cx="2345741" cy="6300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4BFF0-637D-7348-8827-B590374DD9F2}"/>
              </a:ext>
            </a:extLst>
          </p:cNvPr>
          <p:cNvSpPr txBox="1"/>
          <p:nvPr/>
        </p:nvSpPr>
        <p:spPr>
          <a:xfrm>
            <a:off x="476895" y="7732402"/>
            <a:ext cx="1943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3EF516-7B61-EB46-B7E7-F58782CE9C59}"/>
              </a:ext>
            </a:extLst>
          </p:cNvPr>
          <p:cNvSpPr txBox="1"/>
          <p:nvPr/>
        </p:nvSpPr>
        <p:spPr>
          <a:xfrm>
            <a:off x="912098" y="8008504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343624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3997" y="263298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57855" y="16835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03 of 05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0E44A5FB-DE3C-3D4C-9307-E3A4E8A84A3B}"/>
              </a:ext>
            </a:extLst>
          </p:cNvPr>
          <p:cNvGrpSpPr/>
          <p:nvPr/>
        </p:nvGrpSpPr>
        <p:grpSpPr>
          <a:xfrm>
            <a:off x="368403" y="263298"/>
            <a:ext cx="1562949" cy="417760"/>
            <a:chOff x="0" y="0"/>
            <a:chExt cx="570168" cy="1524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0325B42-CA26-C04A-8F03-D5C14999F3F2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014A639E-BEC0-C848-8241-55EC7785731C}"/>
              </a:ext>
            </a:extLst>
          </p:cNvPr>
          <p:cNvSpPr txBox="1"/>
          <p:nvPr/>
        </p:nvSpPr>
        <p:spPr>
          <a:xfrm>
            <a:off x="-3200400" y="587696"/>
            <a:ext cx="13051268" cy="917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7600" b="1" dirty="0">
                <a:latin typeface="BM Jua" panose="02020603020101020101" pitchFamily="18" charset="-127"/>
                <a:ea typeface="BM Jua" panose="02020603020101020101" pitchFamily="18" charset="-127"/>
              </a:rPr>
              <a:t>주제 선정이유 </a:t>
            </a:r>
            <a:endParaRPr lang="en-US" sz="76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13844D-7F9E-1F48-97D9-647EF459CCAB}"/>
              </a:ext>
            </a:extLst>
          </p:cNvPr>
          <p:cNvSpPr/>
          <p:nvPr/>
        </p:nvSpPr>
        <p:spPr>
          <a:xfrm>
            <a:off x="1252310" y="1487937"/>
            <a:ext cx="6731331" cy="160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542"/>
              </a:lnSpc>
            </a:pPr>
            <a:r>
              <a:rPr lang="ko-KR" altLang="en-US" sz="3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시장을 이길수 있는 포트폴리오 만들고 싶었다</a:t>
            </a:r>
            <a:endParaRPr lang="en-US" altLang="ko-KR" sz="3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-13855"/>
            <a:ext cx="5748772" cy="103251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966" y="358265"/>
            <a:ext cx="7391400" cy="104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8000" dirty="0">
                <a:solidFill>
                  <a:srgbClr val="FFC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04 of 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3592" y="9196691"/>
            <a:ext cx="1638928" cy="1069773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94B20BA-0715-9D47-8007-F1CC3E5B8E49}"/>
              </a:ext>
            </a:extLst>
          </p:cNvPr>
          <p:cNvSpPr/>
          <p:nvPr/>
        </p:nvSpPr>
        <p:spPr>
          <a:xfrm>
            <a:off x="8392663" y="3592485"/>
            <a:ext cx="5140792" cy="619921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F691560-1C4F-FE4E-AFCA-A922D2A76FB6}"/>
              </a:ext>
            </a:extLst>
          </p:cNvPr>
          <p:cNvSpPr/>
          <p:nvPr/>
        </p:nvSpPr>
        <p:spPr>
          <a:xfrm>
            <a:off x="12801600" y="628925"/>
            <a:ext cx="5006203" cy="6697042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BD141-2D2A-A34B-A886-EB26EFB2F268}"/>
              </a:ext>
            </a:extLst>
          </p:cNvPr>
          <p:cNvSpPr txBox="1"/>
          <p:nvPr/>
        </p:nvSpPr>
        <p:spPr>
          <a:xfrm>
            <a:off x="4558258" y="1502482"/>
            <a:ext cx="4470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F53675-7A18-DB42-9D84-B9DBA49C2025}"/>
              </a:ext>
            </a:extLst>
          </p:cNvPr>
          <p:cNvSpPr txBox="1"/>
          <p:nvPr/>
        </p:nvSpPr>
        <p:spPr>
          <a:xfrm>
            <a:off x="9028160" y="517549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포트폴리오 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75FC5-02EC-004C-B4F7-FCCE1EC5C216}"/>
              </a:ext>
            </a:extLst>
          </p:cNvPr>
          <p:cNvSpPr txBox="1"/>
          <p:nvPr/>
        </p:nvSpPr>
        <p:spPr>
          <a:xfrm>
            <a:off x="13312003" y="795149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B94FDAE-0A42-394E-9AC4-F4BC4F0B2A7A}"/>
              </a:ext>
            </a:extLst>
          </p:cNvPr>
          <p:cNvSpPr/>
          <p:nvPr/>
        </p:nvSpPr>
        <p:spPr>
          <a:xfrm>
            <a:off x="287516" y="3114061"/>
            <a:ext cx="470334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F90AAB8-D08B-8C4F-A282-ABF909D33817}"/>
              </a:ext>
            </a:extLst>
          </p:cNvPr>
          <p:cNvSpPr/>
          <p:nvPr/>
        </p:nvSpPr>
        <p:spPr>
          <a:xfrm>
            <a:off x="4312955" y="1257299"/>
            <a:ext cx="4685977" cy="5715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4177D9-A129-8C46-94DE-D3ACB2E86DA6}"/>
              </a:ext>
            </a:extLst>
          </p:cNvPr>
          <p:cNvSpPr txBox="1"/>
          <p:nvPr/>
        </p:nvSpPr>
        <p:spPr>
          <a:xfrm>
            <a:off x="9012297" y="4529166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최적 가중치 결정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CAAD38-9219-A54D-8E4F-929E32D7E3E3}"/>
              </a:ext>
            </a:extLst>
          </p:cNvPr>
          <p:cNvSpPr txBox="1"/>
          <p:nvPr/>
        </p:nvSpPr>
        <p:spPr>
          <a:xfrm>
            <a:off x="9025662" y="4852331"/>
            <a:ext cx="341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리벨런싱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16C793-DAC9-2B43-8A6E-44659AEA7191}"/>
              </a:ext>
            </a:extLst>
          </p:cNvPr>
          <p:cNvSpPr txBox="1"/>
          <p:nvPr/>
        </p:nvSpPr>
        <p:spPr>
          <a:xfrm>
            <a:off x="13190060" y="150248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벡테스팅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F790-48C6-F249-9D80-1E1FB95DE14C}"/>
              </a:ext>
            </a:extLst>
          </p:cNvPr>
          <p:cNvSpPr txBox="1"/>
          <p:nvPr/>
        </p:nvSpPr>
        <p:spPr>
          <a:xfrm>
            <a:off x="13190060" y="187181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리벨런싱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8E0E03-F6B5-044C-9DB1-E3864D28900E}"/>
              </a:ext>
            </a:extLst>
          </p:cNvPr>
          <p:cNvSpPr txBox="1"/>
          <p:nvPr/>
        </p:nvSpPr>
        <p:spPr>
          <a:xfrm>
            <a:off x="558888" y="4390666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대상기간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2013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~2022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종목범위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KOSPI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데이터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수집처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TS2000, KRX,</a:t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 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DART, NAVER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CB044-0D05-454D-8037-9B12B9AC9BBF}"/>
              </a:ext>
            </a:extLst>
          </p:cNvPr>
          <p:cNvSpPr txBox="1"/>
          <p:nvPr/>
        </p:nvSpPr>
        <p:spPr>
          <a:xfrm>
            <a:off x="558888" y="5831403"/>
            <a:ext cx="44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우선주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외국계기업 제외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연결재무제표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개별재무제표로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이상치제거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윈저라이징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MinMax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Standard, Log,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노멀라이져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C34F78-0C90-C948-87BA-D99334D42EBC}"/>
              </a:ext>
            </a:extLst>
          </p:cNvPr>
          <p:cNvSpPr txBox="1"/>
          <p:nvPr/>
        </p:nvSpPr>
        <p:spPr>
          <a:xfrm>
            <a:off x="630857" y="3314906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 </a:t>
            </a:r>
            <a:r>
              <a:rPr kumimoji="1" lang="en-US" altLang="ko-KR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&amp; </a:t>
            </a:r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전처리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C9BF7A-24FA-1744-856D-6750FECFC03D}"/>
              </a:ext>
            </a:extLst>
          </p:cNvPr>
          <p:cNvSpPr txBox="1"/>
          <p:nvPr/>
        </p:nvSpPr>
        <p:spPr>
          <a:xfrm>
            <a:off x="8814921" y="3719509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자산분배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07E8E15-845C-C04A-B5CA-5168AFC87814}"/>
              </a:ext>
            </a:extLst>
          </p:cNvPr>
          <p:cNvSpPr/>
          <p:nvPr/>
        </p:nvSpPr>
        <p:spPr>
          <a:xfrm>
            <a:off x="6202057" y="3876643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BDC6-016A-1345-B209-FB80477F5440}"/>
              </a:ext>
            </a:extLst>
          </p:cNvPr>
          <p:cNvSpPr txBox="1"/>
          <p:nvPr/>
        </p:nvSpPr>
        <p:spPr>
          <a:xfrm>
            <a:off x="5061631" y="2095500"/>
            <a:ext cx="31197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	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후보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– PBR, PER, PCR, PSR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ROE, ROA, ROIC, GPA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EBITDA -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NEW -</a:t>
            </a:r>
            <a:endParaRPr kumimoji="1" lang="ko-KR" altLang="en-US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4A142-191A-3844-81EB-D7B6DD8D7439}"/>
              </a:ext>
            </a:extLst>
          </p:cNvPr>
          <p:cNvSpPr txBox="1"/>
          <p:nvPr/>
        </p:nvSpPr>
        <p:spPr>
          <a:xfrm>
            <a:off x="5439194" y="4898497"/>
            <a:ext cx="212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         최종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– ???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???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EBITDA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81971-B9BA-E3B4-2EA0-12A13D8343EE}"/>
              </a:ext>
            </a:extLst>
          </p:cNvPr>
          <p:cNvSpPr txBox="1"/>
          <p:nvPr/>
        </p:nvSpPr>
        <p:spPr>
          <a:xfrm>
            <a:off x="5659060" y="416932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시계열 회귀분석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9919B4-7C7C-4B46-973D-8CD40ED47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099"/>
            <a:ext cx="16611600" cy="93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438E3F-119C-184F-B34E-DC6180B5C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1066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C16E88-E42A-5A4B-ABFD-57E425471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"/>
            <a:ext cx="15849600" cy="96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3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F11D6-76E5-7C49-BF33-BBF4ED82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81100"/>
            <a:ext cx="15697200" cy="81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3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241</Words>
  <Application>Microsoft Office PowerPoint</Application>
  <PresentationFormat>사용자 지정</PresentationFormat>
  <Paragraphs>59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Montserrat</vt:lpstr>
      <vt:lpstr>Arimo Bold</vt:lpstr>
      <vt:lpstr>Montserrat Bold</vt:lpstr>
      <vt:lpstr>Arial</vt:lpstr>
      <vt:lpstr>BM Jua</vt:lpstr>
      <vt:lpstr>Garet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백 두현</cp:lastModifiedBy>
  <cp:revision>40</cp:revision>
  <dcterms:created xsi:type="dcterms:W3CDTF">2006-08-16T00:00:00Z</dcterms:created>
  <dcterms:modified xsi:type="dcterms:W3CDTF">2023-05-30T04:15:33Z</dcterms:modified>
  <dc:identifier>DAFj5eTQrfM</dc:identifier>
</cp:coreProperties>
</file>